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6.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8"/>
  </p:notesMasterIdLst>
  <p:handoutMasterIdLst>
    <p:handoutMasterId r:id="rId89"/>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397" r:id="rId18"/>
    <p:sldId id="400" r:id="rId19"/>
    <p:sldId id="404" r:id="rId20"/>
    <p:sldId id="354" r:id="rId21"/>
    <p:sldId id="409" r:id="rId22"/>
    <p:sldId id="260" r:id="rId23"/>
    <p:sldId id="320" r:id="rId24"/>
    <p:sldId id="381" r:id="rId25"/>
    <p:sldId id="277" r:id="rId26"/>
    <p:sldId id="341" r:id="rId27"/>
    <p:sldId id="361" r:id="rId28"/>
    <p:sldId id="362" r:id="rId29"/>
    <p:sldId id="283" r:id="rId30"/>
    <p:sldId id="293" r:id="rId31"/>
    <p:sldId id="284" r:id="rId32"/>
    <p:sldId id="363" r:id="rId33"/>
    <p:sldId id="262" r:id="rId34"/>
    <p:sldId id="286" r:id="rId35"/>
    <p:sldId id="337" r:id="rId36"/>
    <p:sldId id="368" r:id="rId37"/>
    <p:sldId id="371" r:id="rId38"/>
    <p:sldId id="332" r:id="rId39"/>
    <p:sldId id="312" r:id="rId40"/>
    <p:sldId id="366" r:id="rId41"/>
    <p:sldId id="407" r:id="rId42"/>
    <p:sldId id="408" r:id="rId43"/>
    <p:sldId id="411" r:id="rId44"/>
    <p:sldId id="405" r:id="rId45"/>
    <p:sldId id="410" r:id="rId46"/>
    <p:sldId id="412" r:id="rId47"/>
    <p:sldId id="330" r:id="rId48"/>
    <p:sldId id="336" r:id="rId49"/>
    <p:sldId id="380" r:id="rId50"/>
    <p:sldId id="310" r:id="rId51"/>
    <p:sldId id="275" r:id="rId52"/>
    <p:sldId id="273" r:id="rId53"/>
    <p:sldId id="355" r:id="rId54"/>
    <p:sldId id="399" r:id="rId55"/>
    <p:sldId id="357" r:id="rId56"/>
    <p:sldId id="369" r:id="rId57"/>
    <p:sldId id="372" r:id="rId58"/>
    <p:sldId id="406" r:id="rId59"/>
    <p:sldId id="279" r:id="rId60"/>
    <p:sldId id="340" r:id="rId61"/>
    <p:sldId id="339" r:id="rId62"/>
    <p:sldId id="367" r:id="rId63"/>
    <p:sldId id="321" r:id="rId64"/>
    <p:sldId id="325" r:id="rId65"/>
    <p:sldId id="359" r:id="rId66"/>
    <p:sldId id="360" r:id="rId67"/>
    <p:sldId id="327" r:id="rId68"/>
    <p:sldId id="398" r:id="rId69"/>
    <p:sldId id="300" r:id="rId70"/>
    <p:sldId id="382" r:id="rId71"/>
    <p:sldId id="334" r:id="rId72"/>
    <p:sldId id="301" r:id="rId73"/>
    <p:sldId id="365" r:id="rId74"/>
    <p:sldId id="401" r:id="rId75"/>
    <p:sldId id="379" r:id="rId76"/>
    <p:sldId id="306" r:id="rId77"/>
    <p:sldId id="374" r:id="rId78"/>
    <p:sldId id="307" r:id="rId79"/>
    <p:sldId id="373" r:id="rId80"/>
    <p:sldId id="375" r:id="rId81"/>
    <p:sldId id="376" r:id="rId82"/>
    <p:sldId id="377" r:id="rId83"/>
    <p:sldId id="378" r:id="rId84"/>
    <p:sldId id="309" r:id="rId85"/>
    <p:sldId id="331" r:id="rId86"/>
    <p:sldId id="329"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397"/>
            <p14:sldId id="400"/>
            <p14:sldId id="404"/>
            <p14:sldId id="354"/>
            <p14:sldId id="409"/>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11"/>
            <p14:sldId id="405"/>
            <p14:sldId id="410"/>
            <p14:sldId id="412"/>
            <p14:sldId id="330"/>
            <p14:sldId id="336"/>
          </p14:sldIdLst>
        </p14:section>
        <p14:section name="予備" id="{BBFA7761-7406-4169-9063-D47FBB3FFA2F}">
          <p14:sldIdLst>
            <p14:sldId id="380"/>
            <p14:sldId id="310"/>
            <p14:sldId id="275"/>
            <p14:sldId id="273"/>
            <p14:sldId id="355"/>
            <p14:sldId id="399"/>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79"/>
            <p14:sldId id="306"/>
            <p14:sldId id="374"/>
            <p14:sldId id="307"/>
            <p14:sldId id="373"/>
            <p14:sldId id="375"/>
            <p14:sldId id="376"/>
            <p14:sldId id="377"/>
            <p14:sldId id="378"/>
            <p14:sldId id="309"/>
            <p14:sldId id="33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4353" autoAdjust="0"/>
  </p:normalViewPr>
  <p:slideViewPr>
    <p:cSldViewPr snapToGrid="0">
      <p:cViewPr varScale="1">
        <p:scale>
          <a:sx n="96" d="100"/>
          <a:sy n="96" d="100"/>
        </p:scale>
        <p:origin x="1866"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2020/12/20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2020/12/19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大阪府立大学工学域知能情報工学分野</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嫌悪の７と</a:t>
            </a:r>
            <a:endParaRPr kumimoji="1" lang="en-US" altLang="ja-JP" dirty="0"/>
          </a:p>
          <a:p>
            <a:r>
              <a:rPr kumimoji="1" lang="ja-JP" altLang="en-US" dirty="0"/>
              <a:t>アノテートミスによってラベルが不明の </a:t>
            </a:r>
            <a:r>
              <a:rPr kumimoji="1" lang="en-US" altLang="ja-JP" dirty="0"/>
              <a:t>UNK </a:t>
            </a:r>
            <a:r>
              <a:rPr kumimoji="1" lang="ja-JP" altLang="en-US" dirty="0"/>
              <a:t>と合わせて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具体的には、形態素に分け、形態素ごとに類義語に置換した文を生成しました。</a:t>
            </a:r>
            <a:endParaRPr kumimoji="1" lang="en-US" altLang="ja-JP"/>
          </a:p>
          <a:p>
            <a:r>
              <a:rPr kumimoji="1" lang="ja-JP" altLang="en-US"/>
              <a:t>この</a:t>
            </a:r>
            <a:r>
              <a:rPr kumimoji="1" lang="ja-JP" altLang="en-US" dirty="0"/>
              <a:t>とき、同時に変換するのは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a:p>
            <a:r>
              <a:rPr kumimoji="1" lang="ja-JP" altLang="en-US" b="1" dirty="0"/>
              <a:t>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本研究ではこのエンコーダー部分としては既存の手法を使用し、ネットワークに組み込みました。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422912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イラストのより合理的なベクトル化が期待できる手法である</a:t>
            </a:r>
            <a:r>
              <a:rPr kumimoji="1" lang="en-US" altLang="ja-JP" dirty="0"/>
              <a:t>. </a:t>
            </a:r>
          </a:p>
          <a:p>
            <a:r>
              <a:rPr kumimoji="1" lang="ja-JP" altLang="en-US" dirty="0"/>
              <a:t>本研究では～～～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時間の都合上、実１と３についてお話します。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en-US" altLang="ja-JP" dirty="0"/>
              <a:t>I2v</a:t>
            </a:r>
            <a:r>
              <a:rPr kumimoji="1" lang="ja-JP" altLang="en-US" dirty="0"/>
              <a:t>のベクトルは固定！！！！！</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Accuracy </a:t>
            </a:r>
            <a:r>
              <a:rPr kumimoji="1" lang="ja-JP" altLang="en-US" dirty="0"/>
              <a:t>は全体の精度です。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r>
              <a:rPr kumimoji="1" lang="ja-JP" altLang="en-US" dirty="0"/>
              <a:t>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a:t>
            </a:r>
            <a:r>
              <a:rPr kumimoji="1" lang="en-US" altLang="ja-JP" dirty="0"/>
              <a:t>Acc</a:t>
            </a:r>
            <a:r>
              <a:rPr kumimoji="1" lang="ja-JP" altLang="en-US" dirty="0"/>
              <a:t>もベースラインを超えたことから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同様に最終層のパラメータのみをチューニングした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は実験１と比べて低い結果となったが</a:t>
            </a:r>
            <a:r>
              <a:rPr kumimoji="1" lang="en-US" altLang="ja-JP" dirty="0"/>
              <a:t>, </a:t>
            </a:r>
            <a:r>
              <a:rPr kumimoji="1" lang="ja-JP" altLang="en-US" dirty="0"/>
              <a:t>実験３における </a:t>
            </a:r>
            <a:r>
              <a:rPr kumimoji="1" lang="en-US" altLang="ja-JP" dirty="0"/>
              <a:t>BERT last layer </a:t>
            </a:r>
            <a:r>
              <a:rPr kumimoji="1" lang="ja-JP" altLang="en-US" dirty="0"/>
              <a:t>については</a:t>
            </a:r>
            <a:endParaRPr kumimoji="1" lang="en-US" altLang="ja-JP" dirty="0"/>
          </a:p>
          <a:p>
            <a:r>
              <a:rPr kumimoji="1" lang="en-US" altLang="ja-JP" dirty="0"/>
              <a:t>P-Recall, F</a:t>
            </a:r>
            <a:r>
              <a:rPr kumimoji="1" lang="ja-JP" altLang="en-US" dirty="0"/>
              <a:t>値 だけは高い値を示しており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喜楽寄りのコマであることが分かることから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またコマベクトルに関して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また他の画像のベクトル化手法との精度比較し</a:t>
            </a:r>
            <a:r>
              <a:rPr lang="en-US" altLang="ja-JP" sz="1200" cap="none" dirty="0">
                <a:solidFill>
                  <a:schemeClr val="tx1">
                    <a:lumMod val="95000"/>
                  </a:schemeClr>
                </a:solidFill>
              </a:rPr>
              <a:t>i2v</a:t>
            </a:r>
            <a:r>
              <a:rPr lang="ja-JP" altLang="en-US" sz="1200" cap="none" dirty="0">
                <a:solidFill>
                  <a:schemeClr val="tx1">
                    <a:lumMod val="95000"/>
                  </a:schemeClr>
                </a:solidFill>
              </a:rPr>
              <a:t>の妥当性を考慮する必要がある</a:t>
            </a:r>
            <a:r>
              <a:rPr lang="en-US" altLang="ja-JP" sz="1200" cap="none" dirty="0">
                <a:solidFill>
                  <a:schemeClr val="tx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800" dirty="0"/>
              <a:t>本研究では</a:t>
            </a:r>
            <a:endParaRPr kumimoji="1" lang="en-US" altLang="ja-JP" sz="800" dirty="0"/>
          </a:p>
          <a:p>
            <a:pPr marL="0" indent="0">
              <a:buNone/>
            </a:pPr>
            <a:r>
              <a:rPr lang="en-US" altLang="ja-JP" sz="800" cap="none" dirty="0">
                <a:solidFill>
                  <a:schemeClr val="tx1">
                    <a:lumMod val="95000"/>
                  </a:schemeClr>
                </a:solidFill>
              </a:rPr>
              <a:t>BERT </a:t>
            </a:r>
            <a:r>
              <a:rPr lang="ja-JP" altLang="en-US" sz="800" cap="none" dirty="0">
                <a:solidFill>
                  <a:schemeClr val="tx1">
                    <a:lumMod val="95000"/>
                  </a:schemeClr>
                </a:solidFill>
              </a:rPr>
              <a:t>で得た分散表現からセリフの感情推定を行った</a:t>
            </a:r>
            <a:endParaRPr lang="en-US" altLang="ja-JP" sz="800" cap="none" dirty="0">
              <a:solidFill>
                <a:schemeClr val="tx1">
                  <a:lumMod val="95000"/>
                </a:schemeClr>
              </a:solidFill>
            </a:endParaRPr>
          </a:p>
          <a:p>
            <a:pPr marL="0" indent="0">
              <a:buNone/>
            </a:pPr>
            <a:endParaRPr lang="en-US" altLang="ja-JP" sz="800" cap="none" dirty="0">
              <a:solidFill>
                <a:schemeClr val="tx1">
                  <a:lumMod val="95000"/>
                </a:schemeClr>
              </a:solidFill>
            </a:endParaRPr>
          </a:p>
          <a:p>
            <a:pPr marL="0" indent="0">
              <a:buNone/>
            </a:pPr>
            <a:endParaRPr lang="en-US" altLang="ja-JP" sz="800" cap="none" dirty="0">
              <a:solidFill>
                <a:schemeClr val="tx1">
                  <a:lumMod val="95000"/>
                </a:schemeClr>
              </a:solidFill>
            </a:endParaRPr>
          </a:p>
          <a:p>
            <a:pPr marL="0" indent="0">
              <a:buNone/>
            </a:pPr>
            <a:r>
              <a:rPr lang="ja-JP" altLang="en-US" sz="800" cap="none" dirty="0">
                <a:solidFill>
                  <a:schemeClr val="tx1">
                    <a:lumMod val="95000"/>
                  </a:schemeClr>
                </a:solidFill>
              </a:rPr>
              <a:t>・</a:t>
            </a:r>
            <a:r>
              <a:rPr lang="en-US" altLang="ja-JP" sz="800" cap="none" dirty="0">
                <a:solidFill>
                  <a:schemeClr val="tx1">
                    <a:lumMod val="95000"/>
                  </a:schemeClr>
                </a:solidFill>
              </a:rPr>
              <a:t>illustration2vec </a:t>
            </a:r>
            <a:r>
              <a:rPr lang="ja-JP" altLang="en-US" sz="800" cap="none" dirty="0">
                <a:solidFill>
                  <a:schemeClr val="tx1">
                    <a:lumMod val="95000"/>
                  </a:schemeClr>
                </a:solidFill>
              </a:rPr>
              <a:t>で得たコマの分散表現を加味した</a:t>
            </a:r>
            <a:endParaRPr lang="en-US" altLang="ja-JP" sz="800" cap="none" dirty="0">
              <a:solidFill>
                <a:schemeClr val="tx1">
                  <a:lumMod val="95000"/>
                </a:schemeClr>
              </a:solidFill>
            </a:endParaRPr>
          </a:p>
          <a:p>
            <a:pPr marL="0" indent="0">
              <a:buNone/>
            </a:pPr>
            <a:r>
              <a:rPr lang="en-US" altLang="ja-JP" sz="800" cap="none" dirty="0">
                <a:solidFill>
                  <a:schemeClr val="tx1">
                    <a:lumMod val="95000"/>
                  </a:schemeClr>
                </a:solidFill>
              </a:rPr>
              <a:t>   </a:t>
            </a:r>
            <a:r>
              <a:rPr lang="ja-JP" altLang="en-US" sz="800" cap="none" dirty="0">
                <a:solidFill>
                  <a:schemeClr val="tx1">
                    <a:lumMod val="95000"/>
                  </a:schemeClr>
                </a:solidFill>
              </a:rPr>
              <a:t>マルチモーダルな感情推定についても更なる工夫が必要で</a:t>
            </a:r>
            <a:endParaRPr lang="en-US" altLang="ja-JP" sz="8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オリジナルのセリフを白抜きにしたコマデータに対して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kumimoji="1" lang="en-US" altLang="ja-JP" dirty="0"/>
          </a:p>
          <a:p>
            <a:r>
              <a:rPr kumimoji="1" lang="ja-JP" altLang="en-US" dirty="0"/>
              <a:t>またデータセットの問題として</a:t>
            </a:r>
            <a:endParaRPr kumimoji="1" lang="en-US" altLang="ja-JP" dirty="0"/>
          </a:p>
          <a:p>
            <a:r>
              <a:rPr kumimoji="1" lang="ja-JP" altLang="en-US" dirty="0"/>
              <a:t>現状の</a:t>
            </a:r>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a:t>
            </a:r>
            <a:r>
              <a:rPr kumimoji="1" lang="en-US" altLang="ja-JP" dirty="0"/>
              <a:t>Manga109 ~~~</a:t>
            </a:r>
          </a:p>
          <a:p>
            <a:r>
              <a:rPr kumimoji="1" lang="ja-JP" altLang="en-US" dirty="0"/>
              <a:t>・ </a:t>
            </a:r>
            <a:r>
              <a:rPr kumimoji="1" lang="en-US" altLang="ja-JP" dirty="0"/>
              <a:t>4</a:t>
            </a:r>
            <a:r>
              <a:rPr kumimoji="1" lang="ja-JP" altLang="en-US" dirty="0"/>
              <a:t>こま漫画</a:t>
            </a:r>
            <a:r>
              <a:rPr kumimoji="1" lang="en-US" altLang="ja-JP" dirty="0"/>
              <a:t>~~~</a:t>
            </a:r>
          </a:p>
          <a:p>
            <a:endParaRPr kumimoji="1" lang="en-US" altLang="ja-JP" dirty="0"/>
          </a:p>
          <a:p>
            <a:r>
              <a:rPr kumimoji="1" lang="ja-JP" altLang="en-US" dirty="0"/>
              <a:t>が挙げられます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3520186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の３種類があり、本研究では作者が設定した感情を扱います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2020/12/19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2020/12/19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2020/12/19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2020/12/19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2020/12/19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2020/12/19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2923877"/>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450288"/>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 </a:t>
            </a:r>
            <a:r>
              <a:rPr lang="ja-JP" altLang="en-US" sz="3600" cap="none" dirty="0">
                <a:solidFill>
                  <a:schemeClr val="tx1"/>
                </a:solidFill>
              </a:rPr>
              <a:t>事前学習済みモデル</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endParaRPr lang="en-US" altLang="ja-JP" sz="2400" dirty="0"/>
          </a:p>
          <a:p>
            <a:r>
              <a:rPr lang="en-US" altLang="ja-JP" sz="2400" dirty="0"/>
              <a:t>[</a:t>
            </a:r>
            <a:r>
              <a:rPr lang="ja-JP" altLang="en-US" sz="2400" dirty="0"/>
              <a:t>京大 </a:t>
            </a:r>
            <a:r>
              <a:rPr lang="en-US" altLang="ja-JP" sz="2400" dirty="0"/>
              <a:t>BERT]</a:t>
            </a:r>
          </a:p>
          <a:p>
            <a:r>
              <a:rPr lang="ja-JP" altLang="en-US" sz="2400" dirty="0"/>
              <a:t>京都大学 黒橋・河原研究室が</a:t>
            </a:r>
            <a:endParaRPr lang="en-US" altLang="ja-JP" sz="2400" dirty="0"/>
          </a:p>
          <a:p>
            <a:r>
              <a:rPr lang="ja-JP" altLang="en-US" sz="2400" dirty="0"/>
              <a:t>公開している </a:t>
            </a:r>
            <a:r>
              <a:rPr lang="en-US" altLang="ja-JP" sz="2400" dirty="0"/>
              <a:t>Wikipedia </a:t>
            </a:r>
            <a:r>
              <a:rPr lang="ja-JP" altLang="en-US" sz="2400" dirty="0"/>
              <a:t>の日本語大規模コーパスによる事前学習済みモデル</a:t>
            </a:r>
            <a:endParaRPr lang="en-US" altLang="ja-JP" sz="2400" dirty="0"/>
          </a:p>
          <a:p>
            <a:endParaRPr lang="en-US" altLang="ja-JP" sz="2400" dirty="0"/>
          </a:p>
          <a:p>
            <a:r>
              <a:rPr lang="en-US" altLang="ja-JP" sz="2400" dirty="0"/>
              <a:t>[</a:t>
            </a:r>
            <a:r>
              <a:rPr lang="en-US" altLang="ja-JP" sz="2400" dirty="0" err="1"/>
              <a:t>hottoSNS</a:t>
            </a:r>
            <a:r>
              <a:rPr lang="en-US" altLang="ja-JP" sz="2400" dirty="0"/>
              <a:t>-BERT]</a:t>
            </a:r>
          </a:p>
          <a:p>
            <a:r>
              <a:rPr lang="en-US" altLang="ja-JP" sz="2400" dirty="0" err="1"/>
              <a:t>hottolink</a:t>
            </a:r>
            <a:r>
              <a:rPr lang="en-US" altLang="ja-JP" sz="2400" dirty="0"/>
              <a:t> </a:t>
            </a:r>
            <a:r>
              <a:rPr lang="ja-JP" altLang="en-US" sz="2400" dirty="0"/>
              <a:t>社が公開している大規模日本語 </a:t>
            </a:r>
            <a:r>
              <a:rPr lang="en-US" altLang="ja-JP" sz="2400" dirty="0"/>
              <a:t>SNS </a:t>
            </a:r>
            <a:r>
              <a:rPr lang="ja-JP" altLang="en-US" sz="2400" dirty="0"/>
              <a:t>コーパスによる事前学習済みモデル　</a:t>
            </a:r>
            <a:r>
              <a:rPr lang="ja-JP" altLang="en-US" sz="2400" dirty="0">
                <a:highlight>
                  <a:srgbClr val="FFFF00"/>
                </a:highlight>
              </a:rPr>
              <a:t>引用！！！！</a:t>
            </a:r>
            <a:endParaRPr kumimoji="1" lang="ja-JP" altLang="en-US" dirty="0">
              <a:highlight>
                <a:srgbClr val="FFFF00"/>
              </a:highlight>
            </a:endParaRPr>
          </a:p>
        </p:txBody>
      </p:sp>
    </p:spTree>
    <p:extLst>
      <p:ext uri="{BB962C8B-B14F-4D97-AF65-F5344CB8AC3E}">
        <p14:creationId xmlns:p14="http://schemas.microsoft.com/office/powerpoint/2010/main" val="156729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fontScale="90000"/>
          </a:bodyPr>
          <a:lstStyle/>
          <a:p>
            <a:r>
              <a:rPr lang="en-US" altLang="ja-JP" sz="3600" cap="none" dirty="0">
                <a:solidFill>
                  <a:schemeClr val="tx1"/>
                </a:solidFill>
              </a:rPr>
              <a:t>Illustrarion2Vec </a:t>
            </a:r>
            <a:r>
              <a:rPr lang="ja-JP" altLang="en-US" sz="3600" cap="none" dirty="0">
                <a:solidFill>
                  <a:schemeClr val="tx1"/>
                </a:solidFill>
              </a:rPr>
              <a:t>事前学習済みモデル</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724398"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本研究では筆者らによって公開されている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17546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985980"/>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エンコーダ部は京大 </a:t>
            </a:r>
            <a:r>
              <a:rPr lang="en-US" altLang="ja-JP" sz="2400" dirty="0">
                <a:solidFill>
                  <a:schemeClr val="tx1">
                    <a:lumMod val="95000"/>
                  </a:schemeClr>
                </a:solidFill>
              </a:rPr>
              <a:t>BERT </a:t>
            </a:r>
            <a:r>
              <a:rPr lang="ja-JP" altLang="en-US" sz="2400" dirty="0">
                <a:solidFill>
                  <a:schemeClr val="tx1">
                    <a:lumMod val="95000"/>
                  </a:schemeClr>
                </a:solidFill>
              </a:rPr>
              <a:t>を使用</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a:t>
            </a:r>
            <a:r>
              <a:rPr lang="en-US" altLang="ja-JP" sz="2000" cap="none" dirty="0" err="1">
                <a:solidFill>
                  <a:schemeClr val="tx1">
                    <a:lumMod val="95000"/>
                  </a:schemeClr>
                </a:solidFill>
              </a:rPr>
              <a:t>concat</a:t>
            </a:r>
            <a:endParaRPr lang="en-US" altLang="ja-JP" sz="2000" cap="none" dirty="0">
              <a:solidFill>
                <a:schemeClr val="tx1">
                  <a:lumMod val="95000"/>
                </a:schemeClr>
              </a:solidFill>
            </a:endParaRPr>
          </a:p>
          <a:p>
            <a:pPr marL="0" indent="0">
              <a:buNone/>
            </a:pPr>
            <a:r>
              <a:rPr lang="ja-JP" altLang="en-US" sz="2000" dirty="0">
                <a:solidFill>
                  <a:schemeClr val="tx1">
                    <a:lumMod val="95000"/>
                  </a:schemeClr>
                </a:solidFill>
              </a:rPr>
              <a:t>したものを識別器への入力とする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571875"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BERT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　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BERT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正方形/長方形 11">
            <a:extLst>
              <a:ext uri="{FF2B5EF4-FFF2-40B4-BE49-F238E27FC236}">
                <a16:creationId xmlns:a16="http://schemas.microsoft.com/office/drawing/2014/main" id="{C015C07F-D13C-4016-8575-8C4BD0D5DDDF}"/>
              </a:ext>
            </a:extLst>
          </p:cNvPr>
          <p:cNvSpPr/>
          <p:nvPr/>
        </p:nvSpPr>
        <p:spPr>
          <a:xfrm>
            <a:off x="5806457" y="4034691"/>
            <a:ext cx="1318478" cy="710648"/>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533840245"/>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15114481"/>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BERT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634892898"/>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0" dirty="0">
                          <a:solidFill>
                            <a:schemeClr val="tx1"/>
                          </a:solidFill>
                        </a:rPr>
                        <a:t>0.521</a:t>
                      </a:r>
                      <a:endParaRPr kumimoji="1" lang="ja-JP" altLang="en-US" sz="2800" b="0" dirty="0">
                        <a:solidFill>
                          <a:schemeClr val="tx1"/>
                        </a:solidFill>
                      </a:endParaRPr>
                    </a:p>
                  </a:txBody>
                  <a:tcPr marL="68580" marR="68580" marT="34290" marB="34290" anchor="ctr"/>
                </a:tc>
                <a:tc>
                  <a:txBody>
                    <a:bodyPr/>
                    <a:lstStyle/>
                    <a:p>
                      <a:pPr algn="ctr"/>
                      <a:r>
                        <a:rPr kumimoji="1" lang="en-US" altLang="ja-JP" sz="2800" b="0" dirty="0">
                          <a:solidFill>
                            <a:schemeClr val="tx1"/>
                          </a:solidFill>
                        </a:rPr>
                        <a:t>0.535</a:t>
                      </a:r>
                      <a:endParaRPr kumimoji="1" lang="ja-JP" altLang="en-US" sz="2800" b="0"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847207"/>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400" dirty="0"/>
              <a:t>1. </a:t>
            </a:r>
            <a:r>
              <a:rPr lang="ja-JP" altLang="en-US" sz="24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・現状の日本語 </a:t>
            </a:r>
            <a:r>
              <a:rPr lang="en-US" altLang="ja-JP" sz="2400" dirty="0"/>
              <a:t>WordNet </a:t>
            </a:r>
            <a:r>
              <a:rPr lang="ja-JP" altLang="en-US" sz="2400" dirty="0"/>
              <a:t>を用いた類義語への置換</a:t>
            </a:r>
            <a:endParaRPr lang="en-US" altLang="ja-JP" sz="2400" dirty="0"/>
          </a:p>
          <a:p>
            <a:pPr lvl="1"/>
            <a:r>
              <a:rPr lang="ja-JP" altLang="en-US" sz="2400" dirty="0"/>
              <a:t>　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613693"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397565"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65"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65"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65"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264465" y="2416150"/>
            <a:ext cx="6481969" cy="2677656"/>
          </a:xfrm>
          <a:prstGeom prst="rect">
            <a:avLst/>
          </a:prstGeom>
          <a:noFill/>
        </p:spPr>
        <p:txBody>
          <a:bodyPr wrap="square" rtlCol="0">
            <a:spAutoFit/>
          </a:bodyPr>
          <a:lstStyle/>
          <a:p>
            <a:r>
              <a:rPr kumimoji="1" lang="ja-JP" altLang="en-US" sz="2400" dirty="0"/>
              <a:t>１つのタッチ </a:t>
            </a:r>
            <a:r>
              <a:rPr kumimoji="1" lang="en-US" altLang="ja-JP" sz="2400" dirty="0"/>
              <a:t>(10</a:t>
            </a:r>
            <a:r>
              <a:rPr kumimoji="1" lang="ja-JP" altLang="en-US" sz="2400" dirty="0"/>
              <a:t>話分</a:t>
            </a:r>
            <a:r>
              <a:rPr kumimoji="1" lang="en-US" altLang="ja-JP" sz="2400" dirty="0"/>
              <a:t>) </a:t>
            </a:r>
            <a:r>
              <a:rPr kumimoji="1" lang="ja-JP" altLang="en-US" sz="2400" dirty="0"/>
              <a:t>のコマデータに対して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442845"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と 京大 </a:t>
            </a:r>
            <a:r>
              <a:rPr kumimoji="1" lang="en-US" altLang="ja-JP" sz="2400" dirty="0"/>
              <a:t>BERT </a:t>
            </a:r>
            <a:r>
              <a:rPr kumimoji="1" lang="ja-JP" altLang="en-US" sz="2400" dirty="0"/>
              <a:t>との比較</a:t>
            </a:r>
            <a:endParaRPr lang="en-US" altLang="ja-JP" sz="24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1379705674"/>
              </p:ext>
            </p:extLst>
          </p:nvPr>
        </p:nvGraphicFramePr>
        <p:xfrm>
          <a:off x="978876" y="2350138"/>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4164496"/>
            <a:ext cx="7183868" cy="1200329"/>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の方がこのタスクに適していると推測できる</a:t>
            </a:r>
            <a:endParaRPr kumimoji="1" lang="en-US" altLang="ja-JP" sz="2400" dirty="0"/>
          </a:p>
        </p:txBody>
      </p:sp>
    </p:spTree>
    <p:extLst>
      <p:ext uri="{BB962C8B-B14F-4D97-AF65-F5344CB8AC3E}">
        <p14:creationId xmlns:p14="http://schemas.microsoft.com/office/powerpoint/2010/main" val="245666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416320"/>
          </a:xfrm>
          <a:prstGeom prst="rect">
            <a:avLst/>
          </a:prstGeom>
          <a:noFill/>
        </p:spPr>
        <p:txBody>
          <a:bodyPr wrap="square" rtlCol="0">
            <a:spAutoFit/>
          </a:bodyPr>
          <a:lstStyle/>
          <a:p>
            <a:r>
              <a:rPr kumimoji="1" lang="en-US" altLang="ja-JP" sz="2400" dirty="0"/>
              <a:t>[</a:t>
            </a:r>
            <a:r>
              <a:rPr kumimoji="1" lang="ja-JP" altLang="en-US" sz="2400" dirty="0"/>
              <a:t>サンプルデータ</a:t>
            </a:r>
            <a:r>
              <a:rPr kumimoji="1" lang="en-US" altLang="ja-JP" sz="24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315790"/>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各データの結合方法やネットワーク構造の模索</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54</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本研究ではコマ画像のエンコーダとしてのみ用いる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306905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58</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37971</TotalTime>
  <Words>7173</Words>
  <Application>Microsoft Office PowerPoint</Application>
  <PresentationFormat>画面に合わせる (4:3)</PresentationFormat>
  <Paragraphs>1406</Paragraphs>
  <Slides>86</Slides>
  <Notes>71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 4 コマ漫画における キャラクタのセリフの感情推定 </vt:lpstr>
      <vt:lpstr>BERT</vt:lpstr>
      <vt:lpstr>BERT 事前学習済みモデル</vt:lpstr>
      <vt:lpstr>Illustrarion2Vec</vt:lpstr>
      <vt:lpstr>Illustrarion2Vec 事前学習済みモデル</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Illustrarion2Vec</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vt:lpstr>
      <vt:lpstr>今後の課題</vt:lpstr>
      <vt:lpstr>今後の課題</vt:lpstr>
      <vt:lpstr>4 コマ漫画ストーリーデータセットの拡張</vt:lpstr>
      <vt:lpstr>BERT への入力形式 改善案</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537</cp:revision>
  <dcterms:created xsi:type="dcterms:W3CDTF">2020-01-13T19:40:26Z</dcterms:created>
  <dcterms:modified xsi:type="dcterms:W3CDTF">2020-12-20T03:37:59Z</dcterms:modified>
</cp:coreProperties>
</file>